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1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htmlPubPr pubBrowser="v4" r:id="rId1">
    <p:sldAll/>
  </p:htmlPubPr>
  <p:webPr encoding="windows-1252"/>
  <p:clrMru>
    <a:srgbClr val="FFFF66"/>
    <a:srgbClr val="0000FF"/>
    <a:srgbClr val="FFFFFF"/>
    <a:srgbClr val="00FF00"/>
    <a:srgbClr val="00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Props.xml.rels><?xml version="1.0" encoding="UTF-8" standalone="yes"?>
<Relationships xmlns="http://schemas.openxmlformats.org/package/2006/relationships"><Relationship Id="rId1" Type="http://schemas.openxmlformats.org/officeDocument/2006/relationships/htmlPubSaveAs" Target="file:///C:\Documents%20and%20Settings\Administrateur\Bureau\MARIAM\&#1576;&#1587;&#1605;%20&#1575;&#1604;&#1604;&#1607;%20&#1575;&#1604;&#1585;&#1581;&#1605;&#1575;&#1606;%20&#1575;&#1604;&#1585;&#1581;&#1610;&#1605;.htm" TargetMode="External"/></Relationships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DB2B393-6D2A-4881-8D5B-8D0102CE587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2486C-B20B-4333-9813-B9510BA0DAB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7F9BE-D30A-4C52-8B00-B69A28E801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r>
              <a:rPr lang="ar-SA" dirty="0" smtClean="0"/>
              <a:t>انقر فوق الرمز لإضافة جدول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874BB079-4921-4452-982C-71D8F6ACB9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0452E-1F0F-49E4-B163-E63BE49A6E0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C3A62-80C6-4703-8B5C-48350B60D6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6655F-29A2-4A4F-9948-33ADB59C32E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A39C6-6F99-4E01-86B0-6B3E68D3FFC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3751B-FEAD-46A7-923D-A9A50F55B21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42B3D-B105-48E7-A65B-301BABB4BA4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E0980-99EB-4FEA-BD80-7A731636A9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الرمز لإضافة صورة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E22A7-B755-49FD-A892-3A4BC0A4466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A8C3D62-BDD0-4CEC-8824-BF074C9BCA6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242888"/>
            <a:ext cx="8229600" cy="1727201"/>
          </a:xfrm>
        </p:spPr>
        <p:txBody>
          <a:bodyPr/>
          <a:lstStyle/>
          <a:p>
            <a:r>
              <a:rPr lang="ar-DZ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  <a:t>بسم الله الرحمان الرحيم</a:t>
            </a:r>
            <a:br>
              <a:rPr lang="ar-DZ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</a:br>
            <a:r>
              <a:rPr lang="ar-DZ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  <a:t/>
            </a:r>
            <a:br>
              <a:rPr lang="ar-DZ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</a:b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  <a:t>mahdi_as@yahoo</a:t>
            </a:r>
            <a:r>
              <a:rPr lang="fr-F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ndalus" pitchFamily="2" charset="-78"/>
              </a:rPr>
              <a:t>.com</a:t>
            </a:r>
            <a:endParaRPr lang="fr-F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ndalus" pitchFamily="2" charset="-78"/>
            </a:endParaRP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sz="40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ndalus" pitchFamily="2" charset="-78"/>
              </a:rPr>
              <a:t>*</a:t>
            </a:r>
            <a:r>
              <a:rPr lang="ar-DZ" sz="40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ndalus" pitchFamily="2" charset="-78"/>
              </a:rPr>
              <a:t> </a:t>
            </a:r>
            <a:r>
              <a:rPr lang="ar-DZ" sz="4000" b="1" u="sng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ndalus" pitchFamily="2" charset="-78"/>
              </a:rPr>
              <a:t>مصمم مجانا وللجميع.</a:t>
            </a:r>
            <a:endParaRPr lang="fr-FR" sz="4000" b="1" u="sng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Andalus" pitchFamily="2" charset="-78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fr-FR" sz="4000" b="1" u="sng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sz="4000" b="1" u="sng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Learn How To: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sz="3600" b="1" u="sng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Speak English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fr-FR" sz="3600" b="1" i="1" u="sng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sz="3600" b="1" i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Préparation: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sz="3600" b="1" i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Abbas - kareem</a:t>
            </a:r>
            <a:endParaRPr lang="ar-IQ" sz="3600" b="1" i="1" u="sng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lnSpc>
                <a:spcPct val="300000"/>
              </a:lnSpc>
              <a:buFont typeface="Wingdings" pitchFamily="2" charset="2"/>
              <a:buNone/>
            </a:pPr>
            <a:r>
              <a:rPr lang="ar-IQ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خاص </a:t>
            </a:r>
            <a:r>
              <a:rPr lang="ar-IQ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بموقع الكفيل </a:t>
            </a:r>
            <a:r>
              <a:rPr lang="en-US" sz="1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www.alkafeel,net</a:t>
            </a:r>
            <a:endParaRPr lang="ar-DZ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ar-DZ" sz="3600" b="1" i="1" u="sng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-387350"/>
            <a:ext cx="8510588" cy="1325563"/>
          </a:xfrm>
        </p:spPr>
        <p:txBody>
          <a:bodyPr/>
          <a:lstStyle/>
          <a:p>
            <a:r>
              <a:rPr lang="ar-DZ" sz="3600" u="sng" dirty="0">
                <a:solidFill>
                  <a:srgbClr val="00FF00"/>
                </a:solidFill>
              </a:rPr>
              <a:t>6.أشهر السنة:</a:t>
            </a:r>
            <a:r>
              <a:rPr lang="en-US" sz="3600" u="sng" dirty="0">
                <a:solidFill>
                  <a:srgbClr val="00FF00"/>
                </a:solidFill>
              </a:rPr>
              <a:t>6.</a:t>
            </a:r>
            <a:r>
              <a:rPr lang="fr-FR" sz="3600" u="sng" dirty="0">
                <a:solidFill>
                  <a:srgbClr val="00FF00"/>
                </a:solidFill>
              </a:rPr>
              <a:t>Months of the year: </a:t>
            </a:r>
            <a:r>
              <a:rPr lang="fr-FR" sz="3600" dirty="0">
                <a:solidFill>
                  <a:srgbClr val="00FF00"/>
                </a:solidFill>
              </a:rPr>
              <a:t>             </a:t>
            </a:r>
            <a:r>
              <a:rPr lang="fr-FR" sz="3600" u="sng" dirty="0">
                <a:solidFill>
                  <a:srgbClr val="00FF00"/>
                </a:solidFill>
              </a:rPr>
              <a:t> </a:t>
            </a:r>
            <a:endParaRPr lang="en-US" sz="3600" u="sng" dirty="0">
              <a:solidFill>
                <a:srgbClr val="00FF00"/>
              </a:solidFill>
            </a:endParaRPr>
          </a:p>
        </p:txBody>
      </p:sp>
      <p:graphicFrame>
        <p:nvGraphicFramePr>
          <p:cNvPr id="28877" name="Group 205"/>
          <p:cNvGraphicFramePr>
            <a:graphicFrameLocks noGrp="1"/>
          </p:cNvGraphicFramePr>
          <p:nvPr>
            <p:ph type="tbl" idx="1"/>
          </p:nvPr>
        </p:nvGraphicFramePr>
        <p:xfrm>
          <a:off x="0" y="647700"/>
          <a:ext cx="9144000" cy="6217920"/>
        </p:xfrm>
        <a:graphic>
          <a:graphicData uri="http://schemas.openxmlformats.org/drawingml/2006/table">
            <a:tbl>
              <a:tblPr rtl="1"/>
              <a:tblGrid>
                <a:gridCol w="4572000"/>
                <a:gridCol w="4572000"/>
              </a:tblGrid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IQ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ج</a:t>
                      </a: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انفي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January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فيفري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February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(28or29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مارس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March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أفريل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April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(30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ماي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May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(30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جوان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June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(30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جويلية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July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أوت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August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سبتمبر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September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(30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أكتوبر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1" i="0" u="none" strike="noStrike" cap="none" spc="0" normalizeH="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October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نوفمبر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Arial" charset="0"/>
                          <a:cs typeface="Arial" charset="0"/>
                        </a:rPr>
                        <a:t>Nevember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(30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ديسمبر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1" i="0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charset="0"/>
                          <a:cs typeface="Arial" charset="0"/>
                        </a:rPr>
                        <a:t>Décember</a:t>
                      </a:r>
                      <a:r>
                        <a:rPr kumimoji="0" 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(31 days)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DZ" sz="3600" u="sng" dirty="0">
                <a:solidFill>
                  <a:srgbClr val="00FF00"/>
                </a:solidFill>
              </a:rPr>
              <a:t>7.الفصول:</a:t>
            </a:r>
            <a:r>
              <a:rPr lang="ar-DZ" dirty="0"/>
              <a:t> </a:t>
            </a:r>
            <a:r>
              <a:rPr lang="fr-FR" u="sng" dirty="0">
                <a:solidFill>
                  <a:srgbClr val="00FF00"/>
                </a:solidFill>
              </a:rPr>
              <a:t>7.Seasons:</a:t>
            </a:r>
            <a:r>
              <a:rPr lang="fr-FR" dirty="0"/>
              <a:t>                   </a:t>
            </a:r>
          </a:p>
        </p:txBody>
      </p:sp>
      <p:graphicFrame>
        <p:nvGraphicFramePr>
          <p:cNvPr id="32789" name="Group 21"/>
          <p:cNvGraphicFramePr>
            <a:graphicFrameLocks noGrp="1"/>
          </p:cNvGraphicFramePr>
          <p:nvPr>
            <p:ph idx="1"/>
          </p:nvPr>
        </p:nvGraphicFramePr>
        <p:xfrm>
          <a:off x="301625" y="1676400"/>
          <a:ext cx="8540750" cy="4422776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270375"/>
              </a:tblGrid>
              <a:tr h="11064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ndalus" pitchFamily="2" charset="-78"/>
                        </a:rPr>
                        <a:t>الرّبيـــــــع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ndalus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atura MT Script Capitals" pitchFamily="66" charset="0"/>
                          <a:cs typeface="Andalus" pitchFamily="2" charset="-78"/>
                        </a:rPr>
                        <a:t>Spring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ndalus" pitchFamily="2" charset="-78"/>
                        </a:rPr>
                        <a:t>الصّيــــف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ndalus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atura MT Script Capitals" pitchFamily="66" charset="0"/>
                          <a:cs typeface="Arial" charset="0"/>
                        </a:rPr>
                        <a:t>Summer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4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ndalus" pitchFamily="2" charset="-78"/>
                        </a:rPr>
                        <a:t>الخريــــــف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ndalus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atura MT Script Capitals" pitchFamily="66" charset="0"/>
                          <a:cs typeface="Arial" charset="0"/>
                        </a:rPr>
                        <a:t>Autumn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DZ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lgerian" pitchFamily="82" charset="0"/>
                          <a:cs typeface="Andalus" pitchFamily="2" charset="-78"/>
                        </a:rPr>
                        <a:t>الشّتــــــاء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lgerian" pitchFamily="82" charset="0"/>
                        <a:cs typeface="Andalus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atura MT Script Capitals" pitchFamily="66" charset="0"/>
                          <a:cs typeface="Arial" charset="0"/>
                        </a:rPr>
                        <a:t>Winter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51054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/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انتظروا الإصدار القادم </a:t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إن شاء الله </a:t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لا تترددوا إن ترسلوا لنا أرائكم</a:t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فنحن بصدد دراسة موضوعية للطرح الأنسب</a:t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وشكراً....</a:t>
            </a: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/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أخوكم عباس كريم </a:t>
            </a: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/>
            </a:r>
            <a:b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</a:br>
            <a:r>
              <a:rPr lang="en-US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mahdi_as@yahoo.com</a:t>
            </a:r>
            <a:r>
              <a:rPr lang="ar-IQ" b="1" dirty="0" smtClean="0">
                <a:ln w="50800">
                  <a:noFill/>
                </a:ln>
                <a:solidFill>
                  <a:srgbClr val="92D050"/>
                </a:solidFill>
                <a:effectLst/>
              </a:rPr>
              <a:t>  </a:t>
            </a:r>
            <a:endParaRPr lang="ar-SA" b="1" dirty="0">
              <a:ln w="50800">
                <a:noFill/>
              </a:ln>
              <a:solidFill>
                <a:srgbClr val="92D05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50825" y="260350"/>
            <a:ext cx="7772400" cy="1144588"/>
          </a:xfrm>
        </p:spPr>
        <p:txBody>
          <a:bodyPr/>
          <a:lstStyle/>
          <a:p>
            <a:r>
              <a:rPr lang="fr-FR" sz="2800" b="1" u="sng" dirty="0">
                <a:solidFill>
                  <a:srgbClr val="0000FF"/>
                </a:solidFill>
                <a:latin typeface="Arial Narrow" pitchFamily="34" charset="0"/>
                <a:cs typeface="Andalus" pitchFamily="2" charset="-78"/>
              </a:rPr>
              <a:t>Page:1</a:t>
            </a:r>
            <a:endParaRPr lang="en-US" sz="2800" b="1" u="sng" dirty="0">
              <a:solidFill>
                <a:srgbClr val="0000FF"/>
              </a:solidFill>
              <a:latin typeface="Arial Narrow" pitchFamily="34" charset="0"/>
              <a:cs typeface="Andalus" pitchFamily="2" charset="-78"/>
            </a:endParaRP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marL="812800" indent="-812800"/>
            <a:r>
              <a:rPr lang="fr-FR" sz="4400" u="sng" dirty="0">
                <a:solidFill>
                  <a:srgbClr val="00FF00"/>
                </a:solidFill>
              </a:rPr>
              <a:t>*</a:t>
            </a:r>
            <a:r>
              <a:rPr lang="ar-DZ" sz="4400" u="sng" dirty="0">
                <a:solidFill>
                  <a:srgbClr val="00FF00"/>
                </a:solidFill>
              </a:rPr>
              <a:t>الضمائر</a:t>
            </a:r>
            <a:r>
              <a:rPr lang="ar-DZ" sz="4400" dirty="0">
                <a:solidFill>
                  <a:srgbClr val="00FF00"/>
                </a:solidFill>
              </a:rPr>
              <a:t>:                       </a:t>
            </a:r>
            <a:r>
              <a:rPr lang="fr-FR" sz="4000" u="sng" dirty="0">
                <a:solidFill>
                  <a:srgbClr val="00FF00"/>
                </a:solidFill>
              </a:rPr>
              <a:t>*Pronouns:</a:t>
            </a:r>
            <a:r>
              <a:rPr lang="fr-FR" sz="4400" dirty="0">
                <a:solidFill>
                  <a:srgbClr val="00FF00"/>
                </a:solidFill>
              </a:rPr>
              <a:t> </a:t>
            </a:r>
          </a:p>
          <a:p>
            <a:pPr marL="812800" indent="-812800" algn="r"/>
            <a:endParaRPr lang="ar-DZ" sz="3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12800" indent="-812800"/>
            <a:r>
              <a:rPr lang="ar-DZ" sz="3600" u="sng" dirty="0">
                <a:solidFill>
                  <a:srgbClr val="FF0000"/>
                </a:solidFill>
              </a:rPr>
              <a:t>1. في حالة الفاعل</a:t>
            </a:r>
            <a:r>
              <a:rPr lang="ar-DZ" sz="3600" dirty="0">
                <a:solidFill>
                  <a:srgbClr val="FF0000"/>
                </a:solidFill>
              </a:rPr>
              <a:t>                </a:t>
            </a:r>
            <a:r>
              <a:rPr lang="fr-FR" sz="3600" u="sng" dirty="0">
                <a:solidFill>
                  <a:srgbClr val="FF0000"/>
                </a:solidFill>
              </a:rPr>
              <a:t>Case</a:t>
            </a:r>
            <a:r>
              <a:rPr lang="ar-DZ" sz="3600" u="sng" dirty="0">
                <a:solidFill>
                  <a:srgbClr val="FF0000"/>
                </a:solidFill>
              </a:rPr>
              <a:t> </a:t>
            </a:r>
            <a:r>
              <a:rPr lang="fr-FR" sz="3600" u="sng" dirty="0">
                <a:solidFill>
                  <a:srgbClr val="FF0000"/>
                </a:solidFill>
              </a:rPr>
              <a:t>1.Subjective</a:t>
            </a:r>
            <a:endParaRPr lang="ar-DZ" sz="3600" u="sng" dirty="0">
              <a:solidFill>
                <a:srgbClr val="FF0000"/>
              </a:solidFill>
            </a:endParaRPr>
          </a:p>
          <a:p>
            <a:pPr marL="812800" indent="-812800"/>
            <a:endParaRPr lang="ar-DZ" sz="3600" u="sng" dirty="0">
              <a:solidFill>
                <a:srgbClr val="FF0000"/>
              </a:solidFill>
            </a:endParaRPr>
          </a:p>
          <a:p>
            <a:pPr marL="812800" indent="-812800"/>
            <a:r>
              <a:rPr lang="ar-DZ" sz="3600" u="sng" dirty="0">
                <a:solidFill>
                  <a:srgbClr val="00FF00"/>
                </a:solidFill>
              </a:rPr>
              <a:t>2.في حالة المفعول به</a:t>
            </a:r>
            <a:r>
              <a:rPr lang="ar-DZ" sz="3600" dirty="0">
                <a:solidFill>
                  <a:srgbClr val="00FF00"/>
                </a:solidFill>
              </a:rPr>
              <a:t>  </a:t>
            </a:r>
            <a:r>
              <a:rPr lang="fr-FR" sz="3600" u="sng" dirty="0">
                <a:solidFill>
                  <a:srgbClr val="00FF00"/>
                </a:solidFill>
              </a:rPr>
              <a:t>2.Objective Case</a:t>
            </a:r>
            <a:r>
              <a:rPr lang="fr-FR" sz="3600" dirty="0">
                <a:solidFill>
                  <a:srgbClr val="00FF00"/>
                </a:solidFill>
              </a:rPr>
              <a:t>         </a:t>
            </a:r>
            <a:r>
              <a:rPr lang="ar-DZ" sz="3600" dirty="0">
                <a:solidFill>
                  <a:srgbClr val="00FF00"/>
                </a:solidFill>
              </a:rPr>
              <a:t>                                         </a:t>
            </a:r>
          </a:p>
          <a:p>
            <a:pPr marL="812800" indent="-812800"/>
            <a:endParaRPr lang="ar-DZ" sz="3600" dirty="0">
              <a:solidFill>
                <a:srgbClr val="00FF00"/>
              </a:solidFill>
            </a:endParaRPr>
          </a:p>
          <a:p>
            <a:pPr marL="812800" indent="-812800"/>
            <a:r>
              <a:rPr lang="ar-DZ" sz="3600" u="sng" dirty="0">
                <a:solidFill>
                  <a:srgbClr val="FFFF66"/>
                </a:solidFill>
              </a:rPr>
              <a:t>3.في حالة الملكية </a:t>
            </a:r>
            <a:r>
              <a:rPr lang="ar-DZ" sz="3600" dirty="0">
                <a:solidFill>
                  <a:srgbClr val="FFFF66"/>
                </a:solidFill>
              </a:rPr>
              <a:t>       </a:t>
            </a:r>
            <a:r>
              <a:rPr lang="fr-FR" sz="3600" u="sng" dirty="0">
                <a:solidFill>
                  <a:srgbClr val="FFFF66"/>
                </a:solidFill>
              </a:rPr>
              <a:t>3.Possessive Case </a:t>
            </a:r>
            <a:r>
              <a:rPr lang="fr-FR" sz="3600" dirty="0">
                <a:solidFill>
                  <a:srgbClr val="FFFF66"/>
                </a:solidFill>
              </a:rPr>
              <a:t>    </a:t>
            </a:r>
            <a:r>
              <a:rPr lang="fr-FR" sz="3600" u="sng" dirty="0">
                <a:solidFill>
                  <a:srgbClr val="FFFF66"/>
                </a:solidFill>
              </a:rPr>
              <a:t> </a:t>
            </a:r>
            <a:endParaRPr lang="ar-DZ" sz="3600" u="sng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DZ" sz="4000" u="sng" dirty="0">
                <a:solidFill>
                  <a:srgbClr val="00FF00"/>
                </a:solidFill>
              </a:rPr>
              <a:t>1.في حالة الفاعل:</a:t>
            </a:r>
            <a:r>
              <a:rPr lang="ar-DZ" sz="4000" b="1" dirty="0">
                <a:solidFill>
                  <a:srgbClr val="00FF00"/>
                </a:solidFill>
              </a:rPr>
              <a:t>        </a:t>
            </a:r>
            <a:r>
              <a:rPr lang="ar-DZ" sz="4000" b="1" u="sng" dirty="0">
                <a:solidFill>
                  <a:srgbClr val="00FF00"/>
                </a:solidFill>
              </a:rPr>
              <a:t>:</a:t>
            </a:r>
            <a:r>
              <a:rPr lang="fr-FR" sz="3600" u="sng" dirty="0">
                <a:solidFill>
                  <a:srgbClr val="00FF00"/>
                </a:solidFill>
              </a:rPr>
              <a:t>1.Subjective Case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أنا أفعل</a:t>
            </a:r>
            <a:r>
              <a:rPr lang="ar-DZ" dirty="0"/>
              <a:t>          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.I do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أنت تعمل                                     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.You work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يلعب 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.He plays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هي تكتب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.She writes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نحن ننتظر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.We wait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أنتم تمزحون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.You joke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هم يسمعون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They hear</a:t>
            </a:r>
            <a:r>
              <a:rPr lang="ar-DZ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8750"/>
            <a:ext cx="9144000" cy="1258888"/>
          </a:xfrm>
        </p:spPr>
        <p:txBody>
          <a:bodyPr/>
          <a:lstStyle/>
          <a:p>
            <a:r>
              <a:rPr lang="ar-DZ" sz="4000" u="sng" dirty="0">
                <a:solidFill>
                  <a:srgbClr val="00FF00"/>
                </a:solidFill>
              </a:rPr>
              <a:t>2.في حالة المفعول به:</a:t>
            </a:r>
            <a:r>
              <a:rPr lang="ar-DZ" sz="4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fr-FR" sz="4000" u="sng" dirty="0">
                <a:solidFill>
                  <a:srgbClr val="00FF00"/>
                </a:solidFill>
              </a:rPr>
              <a:t>2.Objective Case: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ني. هو يحبّني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.He likes me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ك. أنا أحبّك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.I like you                                     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هـ. أنا أحبّه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like him                                      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</a:t>
            </a: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ـها. أنا أحبّها 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.I like her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نا. هم يحبّوننا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.They like us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كم. أنا أحبّكم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like you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/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هم. نحن نحبّهم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We like them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333375"/>
            <a:ext cx="8510588" cy="1325563"/>
          </a:xfrm>
        </p:spPr>
        <p:txBody>
          <a:bodyPr/>
          <a:lstStyle/>
          <a:p>
            <a:r>
              <a:rPr lang="ar-DZ" sz="3600" u="sng" dirty="0">
                <a:solidFill>
                  <a:srgbClr val="00FF00"/>
                </a:solidFill>
              </a:rPr>
              <a:t>3.في حالة الملكية:</a:t>
            </a:r>
            <a:r>
              <a:rPr lang="ar-DZ" sz="3600" dirty="0">
                <a:solidFill>
                  <a:srgbClr val="00FF00"/>
                </a:solidFill>
              </a:rPr>
              <a:t>        </a:t>
            </a:r>
            <a:r>
              <a:rPr lang="fr-FR" sz="3600" u="sng" dirty="0">
                <a:solidFill>
                  <a:srgbClr val="00FF00"/>
                </a:solidFill>
              </a:rPr>
              <a:t>3.Possessive Case:</a:t>
            </a:r>
            <a:r>
              <a:rPr lang="fr-FR" sz="3600" dirty="0">
                <a:solidFill>
                  <a:srgbClr val="00FF00"/>
                </a:solidFill>
              </a:rPr>
              <a:t>      </a:t>
            </a:r>
            <a:r>
              <a:rPr lang="ar-DZ" sz="3600" dirty="0">
                <a:solidFill>
                  <a:srgbClr val="00FF00"/>
                </a:solidFill>
              </a:rPr>
              <a:t/>
            </a:r>
            <a:br>
              <a:rPr lang="ar-DZ" sz="3600" dirty="0">
                <a:solidFill>
                  <a:srgbClr val="00FF00"/>
                </a:solidFill>
              </a:rPr>
            </a:br>
            <a:endParaRPr lang="en-US" sz="3600" dirty="0">
              <a:solidFill>
                <a:srgbClr val="00FF00"/>
              </a:solidFill>
            </a:endParaRP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268413"/>
            <a:ext cx="8842375" cy="55895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Mine: This book is mine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خاصتي:هدا الكتاب هو لي(كتابي)</a:t>
            </a:r>
          </a:p>
          <a:p>
            <a:pPr algn="ctr">
              <a:buFont typeface="Wingdings" pitchFamily="2" charset="2"/>
              <a:buNone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Yours: This book is yours</a:t>
            </a:r>
          </a:p>
          <a:p>
            <a:pPr algn="ctr"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خاصّتك: هدا الكتاب هو لك(كتابك)</a:t>
            </a:r>
          </a:p>
          <a:p>
            <a:pPr algn="ctr">
              <a:buFont typeface="Wingdings" pitchFamily="2" charset="2"/>
              <a:buNone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His: This book is his</a:t>
            </a:r>
          </a:p>
          <a:p>
            <a:pPr algn="ctr"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خاصّته: هدا الكتاب هو له (كتابه)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Hers: This book is hers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خاصّتها: هدا الكتاب هو لها(كتابها)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fr-FR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Its: This food is its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خاصّته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:(لغير العاقل) هدا الطعام هوله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(طعامه)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Ours:These book are ours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خاصّتنا: هده الكتب هي لنا(كتبنا)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Yours: These books are theirs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خاصّتكم: هده الكتب هي لكم(كتبكم)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4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ar-DZ" sz="3600" u="sng" dirty="0">
                <a:solidFill>
                  <a:srgbClr val="00FF00"/>
                </a:solidFill>
              </a:rPr>
              <a:t>4.الأفعال المساعدةَ:</a:t>
            </a:r>
            <a:r>
              <a:rPr lang="ar-DZ" sz="3600" dirty="0">
                <a:solidFill>
                  <a:srgbClr val="00FF00"/>
                </a:solidFill>
              </a:rPr>
              <a:t>               </a:t>
            </a:r>
            <a:r>
              <a:rPr lang="ar-DZ" sz="3600" u="sng" dirty="0">
                <a:solidFill>
                  <a:srgbClr val="00FF00"/>
                </a:solidFill>
              </a:rPr>
              <a:t>:</a:t>
            </a:r>
            <a:r>
              <a:rPr lang="fr-FR" sz="3600" u="sng" dirty="0">
                <a:solidFill>
                  <a:srgbClr val="00FF00"/>
                </a:solidFill>
              </a:rPr>
              <a:t>4.Auxiliary Verbs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أنا أكون </a:t>
            </a: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I am                                                   </a:t>
            </a:r>
          </a:p>
          <a:p>
            <a:pPr algn="ctr">
              <a:lnSpc>
                <a:spcPct val="80000"/>
              </a:lnSpc>
            </a:pPr>
            <a:endParaRPr lang="ar-DZ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يكون                                             </a:t>
            </a: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 is       </a:t>
            </a: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fr-FR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ar-DZ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هي تكون                      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.She is                           </a:t>
            </a:r>
          </a:p>
          <a:p>
            <a:pPr algn="ctr">
              <a:lnSpc>
                <a:spcPct val="80000"/>
              </a:lnSpc>
            </a:pPr>
            <a:endParaRPr lang="ar-DZ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أو هي(لغير العاقل)   </a:t>
            </a: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 is                                    </a:t>
            </a: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>
              <a:lnSpc>
                <a:spcPct val="80000"/>
              </a:lnSpc>
            </a:pPr>
            <a:endParaRPr lang="ar-DZ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أنت أو أنتم تكونوا                        </a:t>
            </a: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You are. We are</a:t>
            </a: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ar-DZ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نحن نكون . هم يكونوا                              </a:t>
            </a: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They are </a:t>
            </a:r>
            <a:r>
              <a:rPr lang="ar-DZ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</a:t>
            </a:r>
            <a:endParaRPr lang="fr-FR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FR" sz="2800" dirty="0"/>
              <a:t>  </a:t>
            </a:r>
            <a:r>
              <a:rPr lang="ar-DZ" sz="2800" dirty="0"/>
              <a:t>                            </a:t>
            </a:r>
            <a:endParaRPr lang="en-US" sz="2800" dirty="0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أنا كنت.                      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.I was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كان.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 was                                                 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>
              <a:buFont typeface="Wingdings" pitchFamily="2" charset="2"/>
              <a:buChar char="q"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هي كانت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.She was                                                 .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أو هي(لغير العقل)كان                                  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 was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>
              <a:buFont typeface="Wingdings" pitchFamily="2" charset="2"/>
              <a:buChar char="q"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يملك: هو يملك.هي تملك.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Has: He has.She has           </a:t>
            </a: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q"/>
            </a:pPr>
            <a:r>
              <a:rPr lang="ar-DZ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هو أو هي(لغير العقل) يملك.                                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.It has</a:t>
            </a:r>
            <a:endParaRPr lang="ar-DZ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DZ" sz="3600" u="sng" dirty="0">
                <a:solidFill>
                  <a:srgbClr val="00FF00"/>
                </a:solidFill>
              </a:rPr>
              <a:t>5.أيّام الأسبوع:</a:t>
            </a:r>
            <a:r>
              <a:rPr lang="ar-DZ" sz="3600" dirty="0">
                <a:solidFill>
                  <a:srgbClr val="00FF00"/>
                </a:solidFill>
              </a:rPr>
              <a:t>               </a:t>
            </a:r>
            <a:r>
              <a:rPr lang="ar-DZ" sz="3600" u="sng" dirty="0">
                <a:solidFill>
                  <a:srgbClr val="00FF00"/>
                </a:solidFill>
              </a:rPr>
              <a:t> </a:t>
            </a:r>
            <a:r>
              <a:rPr lang="en-US" sz="3600" u="sng" dirty="0">
                <a:solidFill>
                  <a:srgbClr val="00FF00"/>
                </a:solidFill>
              </a:rPr>
              <a:t>5.Days of the week: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algn="ctr">
              <a:buFont typeface="Wingdings" pitchFamily="2" charset="2"/>
              <a:buBlip>
                <a:blip r:embed="rId3"/>
              </a:buBlip>
            </a:pPr>
            <a:endParaRPr lang="ar-DZ" dirty="0"/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السبت                                                      </a:t>
            </a:r>
            <a:r>
              <a:rPr lang="fr-FR" dirty="0"/>
              <a:t>.Saturday</a:t>
            </a:r>
            <a:endParaRPr lang="ar-DZ" dirty="0"/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الأحد   </a:t>
            </a:r>
            <a:r>
              <a:rPr lang="fr-FR" dirty="0"/>
              <a:t>Sunday                                                      </a:t>
            </a:r>
            <a:r>
              <a:rPr lang="ar-DZ" dirty="0"/>
              <a:t>.</a:t>
            </a:r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ألاثنين                                                       </a:t>
            </a:r>
            <a:r>
              <a:rPr lang="fr-FR" dirty="0"/>
              <a:t>.Monday</a:t>
            </a:r>
            <a:endParaRPr lang="ar-DZ" dirty="0"/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الثلاثاء                                                     </a:t>
            </a:r>
            <a:r>
              <a:rPr lang="fr-FR" dirty="0"/>
              <a:t>Tuesday</a:t>
            </a:r>
            <a:r>
              <a:rPr lang="ar-DZ" dirty="0"/>
              <a:t>.</a:t>
            </a:r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الأربعاء                                              </a:t>
            </a:r>
            <a:r>
              <a:rPr lang="fr-FR" dirty="0"/>
              <a:t>Wednesday</a:t>
            </a:r>
            <a:r>
              <a:rPr lang="ar-DZ" dirty="0"/>
              <a:t>.</a:t>
            </a:r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الخميس                                                   </a:t>
            </a:r>
            <a:r>
              <a:rPr lang="fr-FR" dirty="0"/>
              <a:t>.Thursday</a:t>
            </a:r>
            <a:endParaRPr lang="ar-DZ" dirty="0"/>
          </a:p>
          <a:p>
            <a:pPr algn="ctr">
              <a:buFont typeface="Wingdings" pitchFamily="2" charset="2"/>
              <a:buBlip>
                <a:blip r:embed="rId3"/>
              </a:buBlip>
            </a:pPr>
            <a:r>
              <a:rPr lang="ar-DZ" dirty="0"/>
              <a:t>الجمعة                                                         </a:t>
            </a:r>
            <a:r>
              <a:rPr lang="fr-FR" dirty="0"/>
              <a:t>Friday</a:t>
            </a:r>
            <a:r>
              <a:rPr lang="ar-DZ" dirty="0"/>
              <a:t>.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251207_1052">
  <a:themeElements>
    <a:clrScheme name="Nuage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Nuag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uage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age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05251207_1052</Template>
  <TotalTime>25</TotalTime>
  <Words>446</Words>
  <Application>Microsoft Office PowerPoint</Application>
  <PresentationFormat>عرض على الشاشة (3:4)‏</PresentationFormat>
  <Paragraphs>122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05251207_1052</vt:lpstr>
      <vt:lpstr>بسم الله الرحمان الرحيم  mahdi_as@yahoo.com</vt:lpstr>
      <vt:lpstr>Page:1</vt:lpstr>
      <vt:lpstr>1.في حالة الفاعل:        :1.Subjective Case</vt:lpstr>
      <vt:lpstr>2.في حالة المفعول به:      2.Objective Case:</vt:lpstr>
      <vt:lpstr>3.في حالة الملكية:        3.Possessive Case:       </vt:lpstr>
      <vt:lpstr>الشريحة 6</vt:lpstr>
      <vt:lpstr>4.الأفعال المساعدةَ:               :4.Auxiliary Verbs</vt:lpstr>
      <vt:lpstr>الشريحة 8</vt:lpstr>
      <vt:lpstr>5.أيّام الأسبوع:                5.Days of the week:</vt:lpstr>
      <vt:lpstr>6.أشهر السنة:6.Months of the year:               </vt:lpstr>
      <vt:lpstr>7.الفصول: 7.Seasons:                   </vt:lpstr>
      <vt:lpstr> انتظروا الإصدار القادم  إن شاء الله  لا تترددوا إن ترسلوا لنا أرائكم فنحن بصدد دراسة موضوعية للطرح الأنسب وشكراً.... أخوكم عباس كريم  mahdi_as@yahoo.com  </vt:lpstr>
    </vt:vector>
  </TitlesOfParts>
  <Company>xcb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الرحمان الرحيم  mahdi_as@yahoo.com</dc:title>
  <dc:creator>cb</dc:creator>
  <cp:lastModifiedBy>cb</cp:lastModifiedBy>
  <cp:revision>4</cp:revision>
  <dcterms:created xsi:type="dcterms:W3CDTF">2009-05-31T04:08:07Z</dcterms:created>
  <dcterms:modified xsi:type="dcterms:W3CDTF">2009-05-31T04:33:47Z</dcterms:modified>
</cp:coreProperties>
</file>